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6" r:id="rId11"/>
    <p:sldId id="268" r:id="rId12"/>
    <p:sldId id="269" r:id="rId13"/>
    <p:sldId id="25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DE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73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6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U.C. Davis – IET</a:t>
            </a:r>
            <a:br>
              <a:rPr lang="en-US" dirty="0" smtClean="0"/>
            </a:br>
            <a:r>
              <a:rPr lang="en-US" dirty="0" smtClean="0"/>
              <a:t>Campus Data Warehouse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2009 Architecture Plan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Overview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Packaging and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dirty="0" smtClean="0"/>
              <a:t>Data is provided using packages of functions that return </a:t>
            </a:r>
            <a:r>
              <a:rPr lang="en-US" dirty="0" err="1" smtClean="0"/>
              <a:t>rowsets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is no direct user access to tables or views</a:t>
            </a:r>
          </a:p>
          <a:p>
            <a:r>
              <a:rPr lang="en-US" dirty="0" smtClean="0"/>
              <a:t>Each package is classified by the Data Stewards according to the security level of the data it provides:</a:t>
            </a:r>
          </a:p>
          <a:p>
            <a:pPr lvl="1"/>
            <a:r>
              <a:rPr lang="en-US" dirty="0" smtClean="0"/>
              <a:t>Private (The database is used to host private data)</a:t>
            </a:r>
          </a:p>
          <a:p>
            <a:pPr lvl="1"/>
            <a:r>
              <a:rPr lang="en-US" dirty="0" smtClean="0"/>
              <a:t>Public (Data that is public information)</a:t>
            </a:r>
          </a:p>
          <a:p>
            <a:pPr lvl="1"/>
            <a:r>
              <a:rPr lang="en-US" dirty="0" smtClean="0"/>
              <a:t>Confidential (Business data that contains no “Sensitive” information)</a:t>
            </a:r>
          </a:p>
          <a:p>
            <a:pPr lvl="1"/>
            <a:r>
              <a:rPr lang="en-US" dirty="0" smtClean="0"/>
              <a:t>Restricted (Contains “Sensitive” information like grades, gender, academic standing…)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Tier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end database using Oracle database product</a:t>
            </a:r>
          </a:p>
          <a:p>
            <a:r>
              <a:rPr lang="en-US" dirty="0" smtClean="0"/>
              <a:t>Middle layer implemented in Oracle PL/SQL</a:t>
            </a:r>
          </a:p>
          <a:p>
            <a:r>
              <a:rPr lang="en-US" dirty="0" smtClean="0"/>
              <a:t>User Interface may be anything that can make a SQL call and process a </a:t>
            </a:r>
            <a:r>
              <a:rPr lang="en-US" dirty="0" err="1" smtClean="0"/>
              <a:t>rowset</a:t>
            </a:r>
            <a:r>
              <a:rPr lang="en-US" dirty="0" smtClean="0"/>
              <a:t> return. (PHP, Cold Fusion, </a:t>
            </a:r>
            <a:r>
              <a:rPr lang="en-US" dirty="0" err="1" smtClean="0"/>
              <a:t>MSAccess</a:t>
            </a:r>
            <a:r>
              <a:rPr lang="en-US" dirty="0" smtClean="0"/>
              <a:t>, Excel, </a:t>
            </a:r>
            <a:r>
              <a:rPr lang="en-US" dirty="0" err="1" smtClean="0"/>
              <a:t>.net</a:t>
            </a:r>
            <a:r>
              <a:rPr lang="en-US" dirty="0" smtClean="0"/>
              <a:t>, JSP…)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Tier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PL/SQL? (and not SOAP or other web service)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already own the technology</a:t>
            </a:r>
          </a:p>
          <a:p>
            <a:r>
              <a:rPr lang="en-US" dirty="0" smtClean="0"/>
              <a:t>We understand it</a:t>
            </a:r>
          </a:p>
          <a:p>
            <a:r>
              <a:rPr lang="en-US" dirty="0" smtClean="0"/>
              <a:t>Users already know how to access it</a:t>
            </a:r>
          </a:p>
          <a:p>
            <a:r>
              <a:rPr lang="en-US" dirty="0" smtClean="0"/>
              <a:t>We are able to extend it with Java</a:t>
            </a:r>
          </a:p>
          <a:p>
            <a:r>
              <a:rPr lang="en-US" dirty="0" smtClean="0"/>
              <a:t>We have a PL/SQL 3 tier application in production</a:t>
            </a:r>
          </a:p>
          <a:p>
            <a:r>
              <a:rPr lang="en-US" dirty="0" smtClean="0"/>
              <a:t>We have good, free development tools</a:t>
            </a:r>
          </a:p>
          <a:p>
            <a:r>
              <a:rPr lang="en-US" dirty="0" smtClean="0"/>
              <a:t>Collaborative development requires minimal training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Tier Architecture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0"/>
            <a:ext cx="434502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CAS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standard single sign on</a:t>
            </a:r>
          </a:p>
          <a:p>
            <a:r>
              <a:rPr lang="en-US" dirty="0" smtClean="0"/>
              <a:t>Proxy ticket provides guaranteed user Kerberos ID for fine grained authentication and usage logging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Integral CAS security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0"/>
            <a:ext cx="434502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ight Arrow 3"/>
          <p:cNvSpPr/>
          <p:nvPr/>
        </p:nvSpPr>
        <p:spPr>
          <a:xfrm rot="2462675">
            <a:off x="435150" y="5194214"/>
            <a:ext cx="2765727" cy="457200"/>
          </a:xfrm>
          <a:prstGeom prst="rightArrow">
            <a:avLst/>
          </a:prstGeom>
          <a:solidFill>
            <a:srgbClr val="ABDE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9311639">
            <a:off x="5838993" y="5016567"/>
            <a:ext cx="2646749" cy="446654"/>
          </a:xfrm>
          <a:prstGeom prst="rightArrow">
            <a:avLst/>
          </a:prstGeom>
          <a:solidFill>
            <a:srgbClr val="ABDE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Integral CAS security</a:t>
            </a:r>
            <a:endParaRPr lang="en-US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0747" y="1935163"/>
            <a:ext cx="608250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Each data requests captures :</a:t>
            </a:r>
          </a:p>
          <a:p>
            <a:r>
              <a:rPr lang="en-US" dirty="0" smtClean="0"/>
              <a:t>User Kerberos (or </a:t>
            </a:r>
            <a:r>
              <a:rPr lang="en-US" dirty="0" err="1" smtClean="0"/>
              <a:t>eMail</a:t>
            </a:r>
            <a:r>
              <a:rPr lang="en-US" dirty="0" smtClean="0"/>
              <a:t>) ID</a:t>
            </a:r>
          </a:p>
          <a:p>
            <a:r>
              <a:rPr lang="en-US" dirty="0" smtClean="0"/>
              <a:t>Connection name (typically department account)</a:t>
            </a:r>
          </a:p>
          <a:p>
            <a:r>
              <a:rPr lang="en-US" dirty="0" smtClean="0"/>
              <a:t>Name of package/function</a:t>
            </a:r>
          </a:p>
          <a:p>
            <a:r>
              <a:rPr lang="en-US" dirty="0" smtClean="0"/>
              <a:t>Security classification</a:t>
            </a:r>
          </a:p>
          <a:p>
            <a:r>
              <a:rPr lang="en-US" dirty="0" smtClean="0"/>
              <a:t>Timestamp</a:t>
            </a:r>
          </a:p>
          <a:p>
            <a:r>
              <a:rPr lang="en-US" dirty="0" smtClean="0"/>
              <a:t>Parameters used</a:t>
            </a:r>
          </a:p>
          <a:p>
            <a:r>
              <a:rPr lang="en-US" dirty="0" smtClean="0"/>
              <a:t>Number of rows returned</a:t>
            </a:r>
          </a:p>
          <a:p>
            <a:r>
              <a:rPr lang="en-US" dirty="0" smtClean="0"/>
              <a:t>Success or Failure (reason for failure)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Usage Logging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0"/>
            <a:ext cx="434502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 rot="12160336">
            <a:off x="5698820" y="4912449"/>
            <a:ext cx="2646749" cy="446654"/>
          </a:xfrm>
          <a:prstGeom prst="rightArrow">
            <a:avLst/>
          </a:prstGeom>
          <a:solidFill>
            <a:srgbClr val="ABDE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Grained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Restricted data access is controlled by an access table</a:t>
            </a:r>
          </a:p>
          <a:p>
            <a:r>
              <a:rPr lang="en-US" dirty="0" smtClean="0"/>
              <a:t>Table entries are keyed on </a:t>
            </a:r>
            <a:r>
              <a:rPr lang="en-US" dirty="0" err="1" smtClean="0"/>
              <a:t>KerberosID</a:t>
            </a:r>
            <a:r>
              <a:rPr lang="en-US" dirty="0" smtClean="0"/>
              <a:t> and contain permissions to fetch RESTRICTED data</a:t>
            </a:r>
          </a:p>
          <a:p>
            <a:r>
              <a:rPr lang="en-US" dirty="0" smtClean="0"/>
              <a:t>Rights to RESTRICTED data are authorized by the user’s director/dean/provost</a:t>
            </a:r>
          </a:p>
          <a:p>
            <a:r>
              <a:rPr lang="en-US" dirty="0" smtClean="0"/>
              <a:t>Access grants are reported to data stewards</a:t>
            </a:r>
          </a:p>
          <a:p>
            <a:r>
              <a:rPr lang="en-US" dirty="0" smtClean="0"/>
              <a:t>Access is suspended when the user changes payroll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Cumbersome process for obtaining user access</a:t>
            </a:r>
          </a:p>
          <a:p>
            <a:r>
              <a:rPr lang="en-US" dirty="0" smtClean="0"/>
              <a:t>Problematic Data Security</a:t>
            </a:r>
          </a:p>
          <a:p>
            <a:r>
              <a:rPr lang="en-US" dirty="0" smtClean="0"/>
              <a:t>Query Construction is difficult</a:t>
            </a:r>
          </a:p>
          <a:p>
            <a:r>
              <a:rPr lang="en-US" dirty="0" smtClean="0"/>
              <a:t>No record of data use for capacity planning and auditing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Fine Grained Access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0"/>
            <a:ext cx="434502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 rot="9066876">
            <a:off x="5658236" y="4192884"/>
            <a:ext cx="2646749" cy="446654"/>
          </a:xfrm>
          <a:prstGeom prst="rightArrow">
            <a:avLst/>
          </a:prstGeom>
          <a:solidFill>
            <a:srgbClr val="ABDE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588501">
            <a:off x="780700" y="5403777"/>
            <a:ext cx="2646749" cy="446654"/>
          </a:xfrm>
          <a:prstGeom prst="rightArrow">
            <a:avLst/>
          </a:prstGeom>
          <a:solidFill>
            <a:srgbClr val="ABDE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Basic User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user accounts to CDW are phased out.</a:t>
            </a:r>
          </a:p>
          <a:p>
            <a:r>
              <a:rPr lang="en-US" dirty="0" smtClean="0"/>
              <a:t>Execution rights to PUBLIC and CONFIDENTIAL packages are granted to departmental accounts.</a:t>
            </a:r>
          </a:p>
          <a:p>
            <a:r>
              <a:rPr lang="en-US" dirty="0" smtClean="0"/>
              <a:t>Any user that has access to a departmental server (or SISDS) is automatically granted access to its departmental level packages.</a:t>
            </a:r>
          </a:p>
          <a:p>
            <a:r>
              <a:rPr lang="en-US" dirty="0" smtClean="0"/>
              <a:t>The Kerberos ID may optionally be checked against employment status to exclude non-employees from designated packages.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Restricted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director/dean/provost may autonomously grant access to a Restricted package </a:t>
            </a:r>
          </a:p>
          <a:p>
            <a:r>
              <a:rPr lang="en-US" dirty="0" smtClean="0"/>
              <a:t>The director is contractually obligated to bear responsibility for the appropriateness of the access grant</a:t>
            </a:r>
          </a:p>
          <a:p>
            <a:r>
              <a:rPr lang="en-US" dirty="0" smtClean="0"/>
              <a:t>An electronic record of the grant is reported to the Data Stewards, who may direct that access be suspended or revoked</a:t>
            </a:r>
          </a:p>
          <a:p>
            <a:r>
              <a:rPr lang="en-US" dirty="0" smtClean="0"/>
              <a:t>The grant is automatically suspended when employment status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Transparent Access To Foreign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CDW has the capability to serve as a portal to any database in the world</a:t>
            </a:r>
          </a:p>
          <a:p>
            <a:r>
              <a:rPr lang="en-US" dirty="0" smtClean="0"/>
              <a:t>Foreign data may be collected and stored in the CDW for subsequent access</a:t>
            </a:r>
          </a:p>
          <a:p>
            <a:r>
              <a:rPr lang="en-US" dirty="0" smtClean="0"/>
              <a:t>Foreign data may be accessed in real time and returned using the same PL/SQL table function semantics as internal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Transparent Access to Foreign Systems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0"/>
            <a:ext cx="434502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Left Arrow 6"/>
          <p:cNvSpPr/>
          <p:nvPr/>
        </p:nvSpPr>
        <p:spPr>
          <a:xfrm>
            <a:off x="5638800" y="3810000"/>
            <a:ext cx="2743200" cy="533400"/>
          </a:xfrm>
          <a:prstGeom prst="leftArrow">
            <a:avLst/>
          </a:prstGeom>
          <a:solidFill>
            <a:srgbClr val="ABDE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Remote Data System via JDBC</a:t>
            </a:r>
            <a:endParaRPr lang="en-US" sz="1200" dirty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Departmental collaborator is granted full development rights in CDW development system for the duration of the project</a:t>
            </a:r>
          </a:p>
          <a:p>
            <a:r>
              <a:rPr lang="en-US" dirty="0" smtClean="0"/>
              <a:t>CDW staff provide guidance, standards and implementation of collaboration products</a:t>
            </a:r>
          </a:p>
          <a:p>
            <a:r>
              <a:rPr lang="en-US" dirty="0" smtClean="0"/>
              <a:t>Data analysts may still apply to the Data Stewards for direct table access in order to perform research on the base data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Transparent Access to Foreign Systems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371600"/>
            <a:ext cx="434502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>
            <a:off x="152400" y="1676400"/>
            <a:ext cx="3200400" cy="381000"/>
          </a:xfrm>
          <a:prstGeom prst="rightArrow">
            <a:avLst/>
          </a:prstGeom>
          <a:solidFill>
            <a:srgbClr val="ABDE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Collaborator Accounts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1905000"/>
            <a:ext cx="533400" cy="457200"/>
          </a:xfrm>
          <a:prstGeom prst="rect">
            <a:avLst/>
          </a:prstGeom>
          <a:solidFill>
            <a:srgbClr val="ABDE8E">
              <a:alpha val="50000"/>
            </a:srgb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User Access Approval Path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838200" y="1828800"/>
            <a:ext cx="7774863" cy="4389437"/>
          </a:xfrm>
          <a:prstGeom prst="rect">
            <a:avLst/>
          </a:prstGeom>
          <a:solidFill>
            <a:schemeClr val="tx2">
              <a:alpha val="72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91200" y="3886200"/>
            <a:ext cx="2667000" cy="369332"/>
          </a:xfrm>
          <a:prstGeom prst="rect">
            <a:avLst/>
          </a:prstGeom>
          <a:solidFill>
            <a:srgbClr val="ABDE8E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2-8 weeks per decision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19912"/>
          </a:xfrm>
        </p:spPr>
        <p:txBody>
          <a:bodyPr/>
          <a:lstStyle/>
          <a:p>
            <a:r>
              <a:rPr lang="en-US" dirty="0" smtClean="0"/>
              <a:t>Problematic Data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Table/view level access permits broader access to data than users require </a:t>
            </a:r>
            <a:r>
              <a:rPr lang="en-US" sz="1100" dirty="0" smtClean="0">
                <a:latin typeface="+mj-lt"/>
              </a:rPr>
              <a:t>(Invites inappropriate usage)</a:t>
            </a:r>
          </a:p>
          <a:p>
            <a:r>
              <a:rPr lang="en-US" dirty="0" smtClean="0"/>
              <a:t>Entire tables may be copied to user systems</a:t>
            </a:r>
          </a:p>
          <a:p>
            <a:r>
              <a:rPr lang="en-US" dirty="0" smtClean="0"/>
              <a:t>Essential access may be denied because of collateral risks </a:t>
            </a:r>
            <a:r>
              <a:rPr lang="en-US" sz="1100" dirty="0" smtClean="0">
                <a:latin typeface="+mj-lt"/>
              </a:rPr>
              <a:t>(Essential data in one part of a table may be denied to prevent exposure of sensitive information in a different part)</a:t>
            </a:r>
          </a:p>
          <a:p>
            <a:r>
              <a:rPr lang="en-US" dirty="0" smtClean="0"/>
              <a:t>No record of data requests and usage </a:t>
            </a:r>
            <a:r>
              <a:rPr lang="en-US" sz="1100" dirty="0" smtClean="0">
                <a:latin typeface="+mj-lt"/>
              </a:rPr>
              <a:t>(who used or tried to use inappropriate data)</a:t>
            </a:r>
          </a:p>
          <a:p>
            <a:r>
              <a:rPr lang="en-US" dirty="0" smtClean="0"/>
              <a:t>The security level of datasets is not formally classified</a:t>
            </a:r>
          </a:p>
          <a:p>
            <a:r>
              <a:rPr lang="en-US" dirty="0" smtClean="0"/>
              <a:t>There is no reliable way to identify users of departmental accounts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Construction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must understand data encoding and structure to obtain valid results </a:t>
            </a:r>
            <a:r>
              <a:rPr lang="en-US" sz="1200" dirty="0" smtClean="0">
                <a:latin typeface="+mj-lt"/>
              </a:rPr>
              <a:t>(cryptic codes like ‘AS’ must be used to filter data.  Multiple rows of identical keys must be processed carefully to select the correct row)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Improper JOIN conditions may create incorrect results and adversely impact performance</a:t>
            </a:r>
          </a:p>
          <a:p>
            <a:r>
              <a:rPr lang="en-US" dirty="0" smtClean="0"/>
              <a:t>Syntax errors may produce confusing, or even worse, undetected errors that require additional technical support</a:t>
            </a:r>
          </a:p>
          <a:p>
            <a:r>
              <a:rPr lang="en-US" dirty="0" smtClean="0"/>
              <a:t>This is not an exhaustive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record of usage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Precludes analysis for capacity planning</a:t>
            </a:r>
          </a:p>
          <a:p>
            <a:r>
              <a:rPr lang="en-US" dirty="0" smtClean="0"/>
              <a:t>Precludes analysis for inappropriate usage</a:t>
            </a:r>
          </a:p>
          <a:p>
            <a:r>
              <a:rPr lang="en-US" dirty="0" smtClean="0"/>
              <a:t>Precludes detection of attempted or actual abuse</a:t>
            </a:r>
          </a:p>
          <a:p>
            <a:r>
              <a:rPr lang="en-US" dirty="0" smtClean="0"/>
              <a:t>Precludes reporting of usage to user management</a:t>
            </a:r>
          </a:p>
          <a:p>
            <a:pPr lvl="1"/>
            <a:r>
              <a:rPr lang="en-US" dirty="0" smtClean="0"/>
              <a:t>Abuse or fraud detection</a:t>
            </a:r>
          </a:p>
          <a:p>
            <a:pPr lvl="1"/>
            <a:r>
              <a:rPr lang="en-US" dirty="0" smtClean="0"/>
              <a:t>Data product valuation </a:t>
            </a:r>
            <a:r>
              <a:rPr lang="en-US" sz="1100" dirty="0" smtClean="0">
                <a:latin typeface="+mj-lt"/>
              </a:rPr>
              <a:t>(Hey! We use this a lot, don’t we?)</a:t>
            </a:r>
          </a:p>
          <a:p>
            <a:r>
              <a:rPr lang="en-US" dirty="0" smtClean="0"/>
              <a:t>New application analysis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Worker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desk</a:t>
            </a:r>
          </a:p>
          <a:p>
            <a:r>
              <a:rPr lang="en-US" dirty="0" smtClean="0"/>
              <a:t>A chair</a:t>
            </a:r>
          </a:p>
          <a:p>
            <a:r>
              <a:rPr lang="en-US" dirty="0" smtClean="0"/>
              <a:t>A telephone</a:t>
            </a:r>
          </a:p>
          <a:p>
            <a:r>
              <a:rPr lang="en-US" dirty="0" smtClean="0"/>
              <a:t>A computer</a:t>
            </a:r>
          </a:p>
          <a:p>
            <a:r>
              <a:rPr lang="en-US" dirty="0" smtClean="0"/>
              <a:t>Information (Data needed to perform job)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Worker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desk</a:t>
            </a:r>
          </a:p>
          <a:p>
            <a:r>
              <a:rPr lang="en-US" dirty="0" smtClean="0"/>
              <a:t>A chair</a:t>
            </a:r>
          </a:p>
          <a:p>
            <a:r>
              <a:rPr lang="en-US" dirty="0" smtClean="0"/>
              <a:t>A telephone</a:t>
            </a:r>
          </a:p>
          <a:p>
            <a:r>
              <a:rPr lang="en-US" dirty="0" smtClean="0"/>
              <a:t>A computer</a:t>
            </a:r>
          </a:p>
          <a:p>
            <a:r>
              <a:rPr lang="en-US" dirty="0" smtClean="0"/>
              <a:t>Information (Data needed to perform the work)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u="sng" dirty="0" smtClean="0">
                <a:solidFill>
                  <a:srgbClr val="FFFF00"/>
                </a:solidFill>
                <a:latin typeface="+mj-lt"/>
              </a:rPr>
              <a:t>Guiding Principle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+mj-lt"/>
              </a:rPr>
              <a:t>Information Workers are entitled to all of the tools needed to do the job, especially the data.  They don’t need any further justification for access to the data.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CDW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Packaging</a:t>
            </a:r>
          </a:p>
          <a:p>
            <a:r>
              <a:rPr lang="en-US" dirty="0" smtClean="0"/>
              <a:t>3 Tier Architecture</a:t>
            </a:r>
          </a:p>
          <a:p>
            <a:r>
              <a:rPr lang="en-US" dirty="0" smtClean="0"/>
              <a:t>Integral CAS security</a:t>
            </a:r>
          </a:p>
          <a:p>
            <a:r>
              <a:rPr lang="en-US" dirty="0" smtClean="0"/>
              <a:t>Usage Logging</a:t>
            </a:r>
          </a:p>
          <a:p>
            <a:r>
              <a:rPr lang="en-US" dirty="0" smtClean="0"/>
              <a:t>Fine grained access</a:t>
            </a:r>
          </a:p>
          <a:p>
            <a:r>
              <a:rPr lang="en-US" dirty="0" smtClean="0"/>
              <a:t>Automates basic user access</a:t>
            </a:r>
          </a:p>
          <a:p>
            <a:r>
              <a:rPr lang="en-US" dirty="0" smtClean="0"/>
              <a:t>Simplifies restricted user access</a:t>
            </a:r>
          </a:p>
          <a:p>
            <a:r>
              <a:rPr lang="en-US" dirty="0" smtClean="0"/>
              <a:t>Transparent access to foreign systems</a:t>
            </a:r>
          </a:p>
          <a:p>
            <a:r>
              <a:rPr lang="en-US" dirty="0" smtClean="0"/>
              <a:t>Collaborative development protocol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1460</TotalTime>
  <Words>943</Words>
  <Application>Microsoft Office PowerPoint</Application>
  <PresentationFormat>On-screen Show (4:3)</PresentationFormat>
  <Paragraphs>123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U.C. Davis – IET Campus Data Warehouse</vt:lpstr>
      <vt:lpstr>The Problem Set</vt:lpstr>
      <vt:lpstr>User Access Approval Path</vt:lpstr>
      <vt:lpstr>Problematic Data Security</vt:lpstr>
      <vt:lpstr>Query Construction Issues</vt:lpstr>
      <vt:lpstr>No record of usage </vt:lpstr>
      <vt:lpstr>Information Worker Needs</vt:lpstr>
      <vt:lpstr>Information Worker Needs</vt:lpstr>
      <vt:lpstr>2009 CDW Architecture</vt:lpstr>
      <vt:lpstr>Data Packaging and Classification</vt:lpstr>
      <vt:lpstr>3 Tier Architecture</vt:lpstr>
      <vt:lpstr>3 Tier Architecture</vt:lpstr>
      <vt:lpstr>3 Tier Architecture</vt:lpstr>
      <vt:lpstr>Integral CAS security</vt:lpstr>
      <vt:lpstr>Integral CAS security</vt:lpstr>
      <vt:lpstr>Integral CAS security</vt:lpstr>
      <vt:lpstr>Usage Logging</vt:lpstr>
      <vt:lpstr>Usage Logging</vt:lpstr>
      <vt:lpstr>Fine Grained Access</vt:lpstr>
      <vt:lpstr>Fine Grained Access</vt:lpstr>
      <vt:lpstr>Automatic Basic User Access</vt:lpstr>
      <vt:lpstr>Simplified Restricted Access</vt:lpstr>
      <vt:lpstr>Transparent Access To Foreign Systems</vt:lpstr>
      <vt:lpstr>Transparent Access to Foreign Systems</vt:lpstr>
      <vt:lpstr>Collaborative Development</vt:lpstr>
      <vt:lpstr>Transparent Access to Foreign Systems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U.C. Davis – IET Campus Data Warehouse</dc:title>
  <dc:creator/>
  <cp:lastModifiedBy>R.J.(Momus)Warg</cp:lastModifiedBy>
  <cp:revision>145</cp:revision>
  <dcterms:created xsi:type="dcterms:W3CDTF">2006-08-16T00:00:00Z</dcterms:created>
  <dcterms:modified xsi:type="dcterms:W3CDTF">2009-03-26T15:27:04Z</dcterms:modified>
</cp:coreProperties>
</file>